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1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F8A198-557D-440C-B77C-4B5AC216F06B}" type="datetimeFigureOut">
              <a:rPr lang="en-US" smtClean="0"/>
              <a:pPr/>
              <a:t>9/22/10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7C97B4-8103-4686-B6FF-6CDFFD2F840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hassetk12.org/" TargetMode="External"/><Relationship Id="rId4" Type="http://schemas.openxmlformats.org/officeDocument/2006/relationships/hyperlink" Target="http://french-ap-i.cohasset.chs.schoolfusion.us/" TargetMode="External"/><Relationship Id="rId5" Type="http://schemas.openxmlformats.org/officeDocument/2006/relationships/hyperlink" Target="http://french-iv--v.cohasset.chs.schoolfusion.us/" TargetMode="External"/><Relationship Id="rId6" Type="http://schemas.openxmlformats.org/officeDocument/2006/relationships/hyperlink" Target="mailto:maratfrench@wikispaces.com" TargetMode="External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bmarat@cohassetk12.or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rench-ap-i.cohasset.chs.schoolfusion.us/" TargetMode="External"/><Relationship Id="rId4" Type="http://schemas.openxmlformats.org/officeDocument/2006/relationships/hyperlink" Target="http://french-iv--v.cohasset.chs.schoolfusion.us/" TargetMode="External"/><Relationship Id="rId5" Type="http://schemas.openxmlformats.org/officeDocument/2006/relationships/hyperlink" Target="http://www.maratfrench.wikispaces.com/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cohassetk12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izlet.com" TargetMode="External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quia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hyperlink" Target="http://www.bbc.co.uk/languages/french/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voicethread.co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zi.com" TargetMode="External"/><Relationship Id="rId4" Type="http://schemas.openxmlformats.org/officeDocument/2006/relationships/hyperlink" Target="http://www.animoto.com" TargetMode="External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7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xtranormal.com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hyperlink" Target="http://onethinginafrenchday.podbean.com/" TargetMode="External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6" Type="http://schemas.openxmlformats.org/officeDocument/2006/relationships/image" Target="../media/image23.png"/><Relationship Id="rId7" Type="http://schemas.openxmlformats.org/officeDocument/2006/relationships/image" Target="../media/image24.jpeg"/><Relationship Id="rId8" Type="http://schemas.openxmlformats.org/officeDocument/2006/relationships/image" Target="../media/image25.jpeg"/><Relationship Id="rId9" Type="http://schemas.openxmlformats.org/officeDocument/2006/relationships/image" Target="../media/image26.png"/><Relationship Id="rId10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rade.com/bmarat" TargetMode="External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engrade.com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82880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/>
              <a:t>French 4H and 5AP</a:t>
            </a:r>
            <a:endParaRPr lang="en-US" sz="6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124200"/>
            <a:ext cx="6400800" cy="3276600"/>
          </a:xfrm>
        </p:spPr>
        <p:txBody>
          <a:bodyPr>
            <a:normAutofit fontScale="92500"/>
          </a:bodyPr>
          <a:lstStyle/>
          <a:p>
            <a:r>
              <a:rPr lang="en-US" sz="3900" b="1" i="1" dirty="0" smtClean="0"/>
              <a:t>Madame Beth Marat</a:t>
            </a:r>
          </a:p>
          <a:p>
            <a:r>
              <a:rPr lang="en-US" sz="3200" dirty="0" smtClean="0"/>
              <a:t>E-mail:  </a:t>
            </a:r>
            <a:r>
              <a:rPr lang="en-US" sz="3200" dirty="0" smtClean="0">
                <a:hlinkClick r:id="rId2"/>
              </a:rPr>
              <a:t>bmarat@cohassetk12.org</a:t>
            </a:r>
            <a:endParaRPr lang="en-US" sz="3200" dirty="0" smtClean="0"/>
          </a:p>
          <a:p>
            <a:r>
              <a:rPr lang="en-US" sz="3200" dirty="0" err="1" smtClean="0"/>
              <a:t>Schoolfusion</a:t>
            </a:r>
            <a:r>
              <a:rPr lang="en-US" sz="3200" dirty="0" smtClean="0"/>
              <a:t>:  </a:t>
            </a:r>
            <a:r>
              <a:rPr lang="en-US" sz="3200" dirty="0" smtClean="0">
                <a:hlinkClick r:id="rId3"/>
              </a:rPr>
              <a:t>www.cohassetk12.org</a:t>
            </a:r>
            <a:endParaRPr lang="en-US" sz="3200" dirty="0" smtClean="0"/>
          </a:p>
          <a:p>
            <a:r>
              <a:rPr lang="en-US" sz="2400" dirty="0" smtClean="0">
                <a:hlinkClick r:id="rId4"/>
              </a:rPr>
              <a:t>http://french-ap-i.cohasset.chs.schoolfusion.us/</a:t>
            </a:r>
            <a:endParaRPr lang="en-US" sz="2400" dirty="0" smtClean="0"/>
          </a:p>
          <a:p>
            <a:r>
              <a:rPr lang="en-US" sz="2400" dirty="0" smtClean="0">
                <a:hlinkClick r:id="rId5"/>
              </a:rPr>
              <a:t>http://french-iv--v.cohasset.chs.schoolfusion.us</a:t>
            </a:r>
            <a:endParaRPr lang="en-US" sz="2400" dirty="0" smtClean="0"/>
          </a:p>
          <a:p>
            <a:r>
              <a:rPr lang="en-US" sz="3200" dirty="0" smtClean="0"/>
              <a:t>Wiki:  </a:t>
            </a:r>
            <a:r>
              <a:rPr lang="en-US" sz="3200" dirty="0" smtClean="0">
                <a:hlinkClick r:id="rId6"/>
              </a:rPr>
              <a:t>maratfrench.wikispaces.com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Useful websites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81000" y="1351508"/>
            <a:ext cx="7772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u="sng" dirty="0" smtClean="0">
                <a:ln>
                  <a:solidFill>
                    <a:schemeClr val="accent1"/>
                  </a:solidFill>
                </a:ln>
                <a:hlinkClick r:id="rId2"/>
              </a:rPr>
              <a:t>www.cohassetk12.org</a:t>
            </a:r>
            <a:endParaRPr lang="en-US" u="sng" dirty="0" smtClean="0">
              <a:ln>
                <a:solidFill>
                  <a:schemeClr val="accent1"/>
                </a:solidFill>
              </a:ln>
            </a:endParaRPr>
          </a:p>
          <a:p>
            <a:pPr>
              <a:buNone/>
            </a:pPr>
            <a:endParaRPr lang="en-US" u="sng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dirty="0" smtClean="0">
                <a:hlinkClick r:id="rId3"/>
              </a:rPr>
              <a:t>http://french-ap-i.cohasset.chs.schoolfusion.us/</a:t>
            </a:r>
            <a:endParaRPr lang="en-US" dirty="0" smtClean="0"/>
          </a:p>
          <a:p>
            <a:pPr lvl="1"/>
            <a:r>
              <a:rPr lang="en-US" dirty="0" smtClean="0">
                <a:hlinkClick r:id="rId4"/>
              </a:rPr>
              <a:t>http://french-iv--v.cohasset.chs.schoolfusion.us</a:t>
            </a:r>
            <a:endParaRPr lang="en-US" dirty="0" smtClean="0"/>
          </a:p>
          <a:p>
            <a:pPr lvl="1"/>
            <a:endParaRPr lang="en-US" dirty="0" smtClean="0"/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class documents, messages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useful links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links to music, videos, etc.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r>
              <a:rPr lang="en-US" dirty="0" smtClean="0">
                <a:ln>
                  <a:solidFill>
                    <a:schemeClr val="accent1"/>
                  </a:solidFill>
                </a:ln>
                <a:hlinkClick r:id="rId5"/>
              </a:rPr>
              <a:t>www.maratfrench.wikispaces.com</a:t>
            </a:r>
            <a:endParaRPr lang="en-US" dirty="0" smtClean="0">
              <a:ln>
                <a:solidFill>
                  <a:schemeClr val="accent1"/>
                </a:solidFill>
              </a:ln>
            </a:endParaRPr>
          </a:p>
          <a:p>
            <a:pPr>
              <a:buNone/>
            </a:pPr>
            <a:endParaRPr lang="en-US" dirty="0" smtClean="0">
              <a:ln>
                <a:solidFill>
                  <a:schemeClr val="accent1"/>
                </a:solidFill>
              </a:ln>
            </a:endParaRPr>
          </a:p>
          <a:p>
            <a:pPr marL="1257300" lvl="2" indent="-342900">
              <a:buFont typeface="Arial" pitchFamily="34" charset="0"/>
              <a:buChar char="•"/>
            </a:pPr>
            <a:r>
              <a:rPr lang="en-US" dirty="0" smtClean="0"/>
              <a:t>Activities done in class</a:t>
            </a:r>
          </a:p>
          <a:p>
            <a:pPr marL="1257300" lvl="2" indent="-342900">
              <a:buFont typeface="Arial" pitchFamily="34" charset="0"/>
              <a:buChar char="•"/>
            </a:pPr>
            <a:r>
              <a:rPr lang="en-US" dirty="0" smtClean="0"/>
              <a:t>Activities for Homework</a:t>
            </a:r>
          </a:p>
          <a:p>
            <a:pPr marL="1257300" lvl="2" indent="-342900">
              <a:buFont typeface="Arial" pitchFamily="34" charset="0"/>
              <a:buChar char="•"/>
            </a:pPr>
            <a:r>
              <a:rPr lang="en-US" dirty="0" smtClean="0"/>
              <a:t>Fun French stuff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524000"/>
            <a:ext cx="7467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dirty="0" smtClean="0"/>
          </a:p>
          <a:p>
            <a:pPr>
              <a:buNone/>
            </a:pPr>
            <a:r>
              <a:rPr lang="en-US" sz="3200" u="sng" dirty="0" smtClean="0">
                <a:ln>
                  <a:solidFill>
                    <a:schemeClr val="accent1"/>
                  </a:solidFill>
                </a:ln>
                <a:hlinkClick r:id="rId2"/>
              </a:rPr>
              <a:t>www.quia.com</a:t>
            </a:r>
            <a:endParaRPr lang="en-US" sz="3200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sz="3200" dirty="0" smtClean="0"/>
              <a:t>Grammar and vocabulary</a:t>
            </a:r>
          </a:p>
          <a:p>
            <a:pPr lvl="1"/>
            <a:r>
              <a:rPr lang="en-US" sz="3200" dirty="0" smtClean="0"/>
              <a:t>Activities, games, and exercises for grammar and vocabulary </a:t>
            </a:r>
          </a:p>
          <a:p>
            <a:pPr>
              <a:buNone/>
            </a:pPr>
            <a:r>
              <a:rPr lang="en-US" sz="3200" u="sng" dirty="0" smtClean="0">
                <a:ln>
                  <a:solidFill>
                    <a:schemeClr val="accent1"/>
                  </a:solidFill>
                </a:ln>
                <a:hlinkClick r:id="rId3"/>
              </a:rPr>
              <a:t>www.quizlet.com</a:t>
            </a:r>
            <a:endParaRPr lang="en-US" sz="3200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sz="3200" dirty="0" smtClean="0"/>
              <a:t>flashcards and vocabulary games – fun and effective!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4953000"/>
            <a:ext cx="1320800" cy="457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1600200"/>
            <a:ext cx="1257300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>Listen </a:t>
            </a:r>
            <a:r>
              <a:rPr lang="en-US" b="1" dirty="0" smtClean="0">
                <a:latin typeface="Wingdings"/>
                <a:ea typeface="Wingdings"/>
                <a:cs typeface="Wingdings"/>
              </a:rPr>
              <a:t></a:t>
            </a:r>
            <a:r>
              <a:rPr lang="en-US" b="1" dirty="0" smtClean="0"/>
              <a:t> Speak </a:t>
            </a:r>
            <a:r>
              <a:rPr lang="en-US" b="1" dirty="0" smtClean="0">
                <a:latin typeface="Wingdings"/>
                <a:ea typeface="Wingdings"/>
                <a:cs typeface="Wingdings"/>
              </a:rPr>
              <a:t></a:t>
            </a:r>
            <a:r>
              <a:rPr lang="en-US" b="1" dirty="0" smtClean="0"/>
              <a:t> Read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19200" y="1981200"/>
            <a:ext cx="7470378" cy="285483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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fun French activities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www.voicethread.com</a:t>
            </a:r>
            <a:endParaRPr kumimoji="0" lang="en-US" sz="3200" b="0" i="0" u="none" strike="noStrike" kern="1200" cap="none" spc="0" normalizeH="0" baseline="0" noProof="0" dirty="0" smtClean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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site where you can record your responses to an image or slideshow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en-US" sz="5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7293" y="4827726"/>
            <a:ext cx="3012307" cy="20302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955423">
            <a:off x="477888" y="5336502"/>
            <a:ext cx="1930400" cy="5969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5574" y="4925678"/>
            <a:ext cx="1727200" cy="172720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990600" y="990600"/>
            <a:ext cx="7612063" cy="141763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43000" y="1447800"/>
            <a:ext cx="8156178" cy="285483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www.bbc.co.uk/languages/french/</a:t>
            </a:r>
            <a:endParaRPr kumimoji="0" lang="en-US" sz="3200" b="0" i="0" u="none" strike="noStrike" kern="1200" cap="none" spc="0" normalizeH="0" baseline="0" noProof="0" dirty="0" smtClean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1371600"/>
            <a:ext cx="7620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3200" u="sng" dirty="0" smtClean="0">
                <a:ln>
                  <a:solidFill>
                    <a:schemeClr val="accent1"/>
                  </a:solidFill>
                </a:ln>
                <a:hlinkClick r:id="rId2"/>
              </a:rPr>
              <a:t>www.xtranormal.com</a:t>
            </a:r>
            <a:endParaRPr lang="en-US" sz="3200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sz="3200" dirty="0" smtClean="0"/>
              <a:t>to create animations</a:t>
            </a:r>
          </a:p>
          <a:p>
            <a:pPr>
              <a:buNone/>
            </a:pPr>
            <a:r>
              <a:rPr lang="en-US" sz="3200" u="sng" dirty="0" smtClean="0">
                <a:ln>
                  <a:solidFill>
                    <a:schemeClr val="accent1"/>
                  </a:solidFill>
                </a:ln>
                <a:hlinkClick r:id="rId3"/>
              </a:rPr>
              <a:t>www.prezi.com</a:t>
            </a:r>
            <a:endParaRPr lang="en-US" sz="3200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sz="3200" dirty="0" smtClean="0"/>
              <a:t>to make interactive presentations</a:t>
            </a:r>
          </a:p>
          <a:p>
            <a:pPr>
              <a:buNone/>
            </a:pPr>
            <a:r>
              <a:rPr lang="en-US" sz="3200" u="sng" dirty="0" smtClean="0">
                <a:ln>
                  <a:solidFill>
                    <a:schemeClr val="accent1"/>
                  </a:solidFill>
                </a:ln>
                <a:hlinkClick r:id="rId4"/>
              </a:rPr>
              <a:t>www.animoto.com</a:t>
            </a:r>
            <a:endParaRPr lang="en-US" sz="3200" dirty="0" smtClean="0">
              <a:ln>
                <a:solidFill>
                  <a:schemeClr val="accent1"/>
                </a:solidFill>
              </a:ln>
            </a:endParaRPr>
          </a:p>
          <a:p>
            <a:pPr lvl="1"/>
            <a:r>
              <a:rPr lang="en-US" sz="3200" dirty="0" smtClean="0"/>
              <a:t>to make presentations with images and music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5175" y="5249758"/>
            <a:ext cx="2309549" cy="13905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32308" y="5227521"/>
            <a:ext cx="2376378" cy="14127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21230" y="5227521"/>
            <a:ext cx="2574980" cy="140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Merci!</a:t>
            </a:r>
            <a:endParaRPr lang="en-US" dirty="0"/>
          </a:p>
        </p:txBody>
      </p:sp>
      <p:pic>
        <p:nvPicPr>
          <p:cNvPr id="3" name="Picture 2" descr="Exchange 09 - Notre Dam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1447800"/>
            <a:ext cx="6248400" cy="4686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000" y="6172200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Scituate-Cohasset-</a:t>
            </a:r>
            <a:r>
              <a:rPr lang="en-US" sz="2800" b="1" dirty="0" err="1" smtClean="0"/>
              <a:t>Sucy</a:t>
            </a:r>
            <a:r>
              <a:rPr lang="en-US" sz="2800" b="1" dirty="0" smtClean="0"/>
              <a:t> French Exchange 2008-09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French 4H</a:t>
            </a:r>
          </a:p>
          <a:p>
            <a:r>
              <a:rPr lang="en-US" u="sng" dirty="0" smtClean="0"/>
              <a:t>Discovering French Rouge</a:t>
            </a:r>
          </a:p>
          <a:p>
            <a:pPr>
              <a:buNone/>
            </a:pPr>
            <a:endParaRPr lang="en-US" u="sng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AP French</a:t>
            </a:r>
          </a:p>
          <a:p>
            <a:r>
              <a:rPr lang="en-US" u="sng" dirty="0" smtClean="0"/>
              <a:t>Ultimate French Review and Practice</a:t>
            </a:r>
          </a:p>
          <a:p>
            <a:endParaRPr lang="en-US" u="sng" dirty="0" smtClean="0"/>
          </a:p>
          <a:p>
            <a:endParaRPr lang="en-US" u="sng" dirty="0"/>
          </a:p>
        </p:txBody>
      </p:sp>
      <p:pic>
        <p:nvPicPr>
          <p:cNvPr id="13314" name="Picture 2" descr="Buy Discovering French Rouge Pe 01, Houghton Mifflin Company, 0618035060"/>
          <p:cNvPicPr>
            <a:picLocks noChangeAspect="1" noChangeArrowheads="1"/>
          </p:cNvPicPr>
          <p:nvPr/>
        </p:nvPicPr>
        <p:blipFill>
          <a:blip r:embed="rId2" cstate="print"/>
          <a:srcRect r="7692"/>
          <a:stretch>
            <a:fillRect/>
          </a:stretch>
        </p:blipFill>
        <p:spPr bwMode="auto">
          <a:xfrm>
            <a:off x="1295400" y="3657600"/>
            <a:ext cx="1828800" cy="24359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Picture 11" descr="Ultimate French Review.bmp"/>
          <p:cNvPicPr>
            <a:picLocks noChangeAspect="1"/>
          </p:cNvPicPr>
          <p:nvPr/>
        </p:nvPicPr>
        <p:blipFill>
          <a:blip r:embed="rId3" cstate="print"/>
          <a:srcRect l="13793" r="14483"/>
          <a:stretch>
            <a:fillRect/>
          </a:stretch>
        </p:blipFill>
        <p:spPr>
          <a:xfrm>
            <a:off x="5562600" y="3505200"/>
            <a:ext cx="1817239" cy="25336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Audio-visual material</a:t>
            </a:r>
          </a:p>
          <a:p>
            <a:r>
              <a:rPr lang="en-US" dirty="0" smtClean="0"/>
              <a:t>Magazines/newspapers</a:t>
            </a:r>
          </a:p>
          <a:p>
            <a:r>
              <a:rPr lang="en-US" dirty="0" smtClean="0"/>
              <a:t>Radio</a:t>
            </a:r>
          </a:p>
          <a:p>
            <a:r>
              <a:rPr lang="en-US" dirty="0" smtClean="0"/>
              <a:t>Podcasts</a:t>
            </a:r>
          </a:p>
          <a:p>
            <a:r>
              <a:rPr lang="en-US" dirty="0" smtClean="0"/>
              <a:t>Websites</a:t>
            </a:r>
          </a:p>
          <a:p>
            <a:r>
              <a:rPr lang="en-US" dirty="0" smtClean="0"/>
              <a:t>Literature</a:t>
            </a:r>
          </a:p>
          <a:p>
            <a:r>
              <a:rPr lang="en-US" dirty="0" smtClean="0"/>
              <a:t>Film</a:t>
            </a:r>
            <a:endParaRPr lang="en-US" dirty="0"/>
          </a:p>
        </p:txBody>
      </p:sp>
      <p:pic>
        <p:nvPicPr>
          <p:cNvPr id="5" name="Content Placeholder 4" descr="le_monde_31_05_0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641129">
            <a:off x="5296175" y="1650288"/>
            <a:ext cx="3226718" cy="2359537"/>
          </a:xfrm>
        </p:spPr>
      </p:pic>
      <p:pic>
        <p:nvPicPr>
          <p:cNvPr id="6" name="Picture 5" descr="rf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09405">
            <a:off x="3817660" y="4427262"/>
            <a:ext cx="1143000" cy="1143000"/>
          </a:xfrm>
          <a:prstGeom prst="rect">
            <a:avLst/>
          </a:prstGeom>
        </p:spPr>
      </p:pic>
      <p:pic>
        <p:nvPicPr>
          <p:cNvPr id="7" name="Picture 6" descr="one thing in a frenchda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62200" y="5257800"/>
            <a:ext cx="1123950" cy="11239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800" y="57150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Franklin Gothic Heavy" pitchFamily="34" charset="0"/>
              </a:rPr>
              <a:t>One Thing In A</a:t>
            </a:r>
            <a:endParaRPr lang="en-US" i="1" dirty="0">
              <a:latin typeface="Franklin Gothic Heavy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4800" y="6324600"/>
            <a:ext cx="44361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http://onethinginafrenchday.podbean.com/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" name="Picture 9" descr="mafrance_podcast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4600" y="2819400"/>
            <a:ext cx="2375065" cy="1219200"/>
          </a:xfrm>
          <a:prstGeom prst="rect">
            <a:avLst/>
          </a:prstGeom>
        </p:spPr>
      </p:pic>
      <p:pic>
        <p:nvPicPr>
          <p:cNvPr id="12" name="Picture 11" descr="La-Fontaine5-bi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45514">
            <a:off x="5191521" y="4098030"/>
            <a:ext cx="1754188" cy="24765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705600" y="4572000"/>
            <a:ext cx="2438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Handwriting - Dakota"/>
                <a:cs typeface="Handwriting - Dakota"/>
              </a:rPr>
              <a:t>Maître </a:t>
            </a:r>
            <a:r>
              <a:rPr lang="en-US" dirty="0" err="1" smtClean="0">
                <a:latin typeface="Handwriting - Dakota"/>
                <a:cs typeface="Handwriting - Dakota"/>
              </a:rPr>
              <a:t>Courbeau</a:t>
            </a:r>
            <a:r>
              <a:rPr lang="en-US" dirty="0" smtClean="0">
                <a:latin typeface="Handwriting - Dakota"/>
                <a:cs typeface="Handwriting - Dakota"/>
              </a:rPr>
              <a:t> </a:t>
            </a:r>
            <a:r>
              <a:rPr lang="en-US" dirty="0" err="1" smtClean="0">
                <a:latin typeface="Handwriting - Dakota"/>
                <a:cs typeface="Handwriting - Dakota"/>
              </a:rPr>
              <a:t>sur</a:t>
            </a:r>
            <a:r>
              <a:rPr lang="en-US" dirty="0" smtClean="0">
                <a:latin typeface="Handwriting - Dakota"/>
                <a:cs typeface="Handwriting - Dakota"/>
              </a:rPr>
              <a:t> Un </a:t>
            </a:r>
            <a:r>
              <a:rPr lang="en-US" dirty="0" err="1" smtClean="0">
                <a:latin typeface="Handwriting - Dakota"/>
                <a:cs typeface="Handwriting - Dakota"/>
              </a:rPr>
              <a:t>arbre</a:t>
            </a:r>
            <a:r>
              <a:rPr lang="en-US" dirty="0" smtClean="0">
                <a:latin typeface="Handwriting - Dakota"/>
                <a:cs typeface="Handwriting - Dakota"/>
              </a:rPr>
              <a:t> </a:t>
            </a:r>
            <a:r>
              <a:rPr lang="en-US" dirty="0" err="1" smtClean="0">
                <a:latin typeface="Handwriting - Dakota"/>
                <a:cs typeface="Handwriting - Dakota"/>
              </a:rPr>
              <a:t>perché</a:t>
            </a:r>
            <a:endParaRPr lang="en-US" dirty="0" smtClean="0">
              <a:latin typeface="Handwriting - Dakota"/>
              <a:cs typeface="Handwriting - Dakota"/>
            </a:endParaRPr>
          </a:p>
          <a:p>
            <a:r>
              <a:rPr lang="en-US" dirty="0" err="1" smtClean="0">
                <a:latin typeface="Handwriting - Dakota"/>
                <a:cs typeface="Handwriting - Dakota"/>
              </a:rPr>
              <a:t>Tenait</a:t>
            </a:r>
            <a:r>
              <a:rPr lang="en-US" dirty="0" smtClean="0">
                <a:latin typeface="Handwriting - Dakota"/>
                <a:cs typeface="Handwriting - Dakota"/>
              </a:rPr>
              <a:t> à son </a:t>
            </a:r>
            <a:r>
              <a:rPr lang="en-US" dirty="0" err="1" smtClean="0">
                <a:latin typeface="Handwriting - Dakota"/>
                <a:cs typeface="Handwriting - Dakota"/>
              </a:rPr>
              <a:t>bec</a:t>
            </a:r>
            <a:endParaRPr lang="en-US" dirty="0" smtClean="0">
              <a:latin typeface="Handwriting - Dakota"/>
              <a:cs typeface="Handwriting - Dakota"/>
            </a:endParaRPr>
          </a:p>
          <a:p>
            <a:r>
              <a:rPr lang="en-US" dirty="0" smtClean="0">
                <a:latin typeface="Handwriting - Dakota"/>
                <a:cs typeface="Handwriting - Dakota"/>
              </a:rPr>
              <a:t>Un </a:t>
            </a:r>
            <a:r>
              <a:rPr lang="en-US" dirty="0" err="1" smtClean="0">
                <a:latin typeface="Handwriting - Dakota"/>
                <a:cs typeface="Handwriting - Dakota"/>
              </a:rPr>
              <a:t>fromage</a:t>
            </a:r>
            <a:r>
              <a:rPr lang="en-US" dirty="0" smtClean="0">
                <a:latin typeface="Handwriting - Dakota"/>
                <a:cs typeface="Handwriting - Dakota"/>
              </a:rPr>
              <a:t>…</a:t>
            </a:r>
          </a:p>
          <a:p>
            <a:endParaRPr lang="en-US" dirty="0" smtClean="0">
              <a:latin typeface="Handwriting - Dakota"/>
              <a:cs typeface="Handwriting - Dakota"/>
            </a:endParaRPr>
          </a:p>
          <a:p>
            <a:r>
              <a:rPr lang="en-US" dirty="0" smtClean="0">
                <a:latin typeface="Handwriting - Dakota"/>
                <a:cs typeface="Handwriting - Dakota"/>
              </a:rPr>
              <a:t>Jean de la Fontaine</a:t>
            </a:r>
            <a:endParaRPr lang="en-US" dirty="0">
              <a:latin typeface="Handwriting - Dakota"/>
              <a:cs typeface="Handwriting - Dakot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FOCUS:  Paris &amp; </a:t>
            </a:r>
            <a:r>
              <a:rPr lang="en-US" dirty="0" err="1" smtClean="0"/>
              <a:t>normandy</a:t>
            </a:r>
            <a:endParaRPr lang="en-US" dirty="0"/>
          </a:p>
        </p:txBody>
      </p:sp>
      <p:pic>
        <p:nvPicPr>
          <p:cNvPr id="6" name="Content Placeholder 5" descr="Eiffel Tower Paris Feb 09 310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24400" y="3733800"/>
            <a:ext cx="3941233" cy="2955925"/>
          </a:xfrm>
        </p:spPr>
      </p:pic>
      <p:pic>
        <p:nvPicPr>
          <p:cNvPr id="9" name="Picture 8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2438400"/>
            <a:ext cx="2926080" cy="3901440"/>
          </a:xfrm>
          <a:prstGeom prst="rect">
            <a:avLst/>
          </a:prstGeom>
        </p:spPr>
      </p:pic>
      <p:pic>
        <p:nvPicPr>
          <p:cNvPr id="7" name="Picture 6" descr="American cemetery - Omaha Beach 280_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0" y="1219200"/>
            <a:ext cx="39624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800" dirty="0" smtClean="0">
                <a:latin typeface="Broadway" pitchFamily="82" charset="0"/>
              </a:rPr>
              <a:t>CINEMA</a:t>
            </a:r>
            <a:br>
              <a:rPr lang="en-US" sz="4800" dirty="0" smtClean="0">
                <a:latin typeface="Broadway" pitchFamily="82" charset="0"/>
              </a:rPr>
            </a:br>
            <a:endParaRPr lang="en-US" sz="4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Paris, je </a:t>
            </a:r>
            <a:r>
              <a:rPr lang="en-US" sz="4000" b="1" dirty="0" err="1" smtClean="0"/>
              <a:t>t’aime</a:t>
            </a:r>
            <a:endParaRPr lang="en-US" sz="4000" b="1" dirty="0" smtClean="0"/>
          </a:p>
          <a:p>
            <a:r>
              <a:rPr lang="en-US" sz="4000" b="1" dirty="0" err="1" smtClean="0"/>
              <a:t>Joyeux</a:t>
            </a:r>
            <a:r>
              <a:rPr lang="en-US" sz="4000" b="1" dirty="0" smtClean="0"/>
              <a:t> Noël</a:t>
            </a:r>
          </a:p>
          <a:p>
            <a:r>
              <a:rPr lang="en-US" sz="4000" b="1" dirty="0" smtClean="0"/>
              <a:t>Au </a:t>
            </a:r>
            <a:r>
              <a:rPr lang="en-US" sz="4000" b="1" dirty="0" err="1" smtClean="0"/>
              <a:t>revoir</a:t>
            </a:r>
            <a:r>
              <a:rPr lang="en-US" sz="4000" b="1" dirty="0" smtClean="0"/>
              <a:t> les </a:t>
            </a:r>
            <a:r>
              <a:rPr lang="en-US" sz="4000" b="1" dirty="0" err="1" smtClean="0"/>
              <a:t>enfants</a:t>
            </a:r>
            <a:endParaRPr lang="en-US" sz="4000" b="1" dirty="0" smtClean="0"/>
          </a:p>
        </p:txBody>
      </p:sp>
      <p:sp>
        <p:nvSpPr>
          <p:cNvPr id="15" name="Content Placeholder 1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4000" b="1" dirty="0" smtClean="0"/>
              <a:t>Il y a </a:t>
            </a:r>
            <a:r>
              <a:rPr lang="en-US" sz="4000" b="1" dirty="0" err="1" smtClean="0"/>
              <a:t>longtemps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que</a:t>
            </a:r>
            <a:r>
              <a:rPr lang="en-US" sz="4000" b="1" dirty="0" smtClean="0"/>
              <a:t> je </a:t>
            </a:r>
            <a:r>
              <a:rPr lang="en-US" sz="4000" b="1" dirty="0" err="1" smtClean="0"/>
              <a:t>t’aime</a:t>
            </a:r>
            <a:endParaRPr lang="en-US" sz="4000" b="1" dirty="0" smtClean="0"/>
          </a:p>
          <a:p>
            <a:r>
              <a:rPr lang="en-US" sz="4000" b="1" dirty="0" smtClean="0"/>
              <a:t>Ridicule</a:t>
            </a:r>
          </a:p>
          <a:p>
            <a:r>
              <a:rPr lang="en-US" sz="4000" b="1" dirty="0" smtClean="0"/>
              <a:t>La vie en rose</a:t>
            </a:r>
          </a:p>
          <a:p>
            <a:endParaRPr lang="en-US" dirty="0"/>
          </a:p>
        </p:txBody>
      </p:sp>
      <p:pic>
        <p:nvPicPr>
          <p:cNvPr id="5" name="Picture 4" descr="au revoir les enfant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74316">
            <a:off x="5486400" y="4724400"/>
            <a:ext cx="1087684" cy="1596059"/>
          </a:xfrm>
          <a:prstGeom prst="rect">
            <a:avLst/>
          </a:prstGeom>
        </p:spPr>
      </p:pic>
      <p:pic>
        <p:nvPicPr>
          <p:cNvPr id="6" name="Picture 5" descr="il y a longtemps que je t'ai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48869">
            <a:off x="3352800" y="4800600"/>
            <a:ext cx="1076725" cy="1438987"/>
          </a:xfrm>
          <a:prstGeom prst="rect">
            <a:avLst/>
          </a:prstGeom>
        </p:spPr>
      </p:pic>
      <p:pic>
        <p:nvPicPr>
          <p:cNvPr id="7" name="Picture 6" descr="joyeux noel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437">
            <a:off x="2514600" y="5105400"/>
            <a:ext cx="954958" cy="1376916"/>
          </a:xfrm>
          <a:prstGeom prst="rect">
            <a:avLst/>
          </a:prstGeom>
        </p:spPr>
      </p:pic>
      <p:pic>
        <p:nvPicPr>
          <p:cNvPr id="8" name="Picture 7" descr="la vie en rose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6400" y="4953000"/>
            <a:ext cx="1039999" cy="1538773"/>
          </a:xfrm>
          <a:prstGeom prst="rect">
            <a:avLst/>
          </a:prstGeom>
        </p:spPr>
      </p:pic>
      <p:pic>
        <p:nvPicPr>
          <p:cNvPr id="9" name="Picture 8" descr="paris je t'aime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15278">
            <a:off x="6553200" y="4800600"/>
            <a:ext cx="1054100" cy="1581150"/>
          </a:xfrm>
          <a:prstGeom prst="rect">
            <a:avLst/>
          </a:prstGeom>
        </p:spPr>
      </p:pic>
      <p:pic>
        <p:nvPicPr>
          <p:cNvPr id="10" name="Picture 9" descr="ridicul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183649">
            <a:off x="1471550" y="4966968"/>
            <a:ext cx="1066017" cy="1499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Edith Piaf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0222" b="20222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5791200"/>
            <a:ext cx="5867400" cy="522288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MUSIC</a:t>
            </a:r>
            <a:endParaRPr lang="en-US" dirty="0"/>
          </a:p>
        </p:txBody>
      </p:sp>
      <p:pic>
        <p:nvPicPr>
          <p:cNvPr id="9" name="Picture 8" descr="goldma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533400"/>
            <a:ext cx="923925" cy="1238250"/>
          </a:xfrm>
          <a:prstGeom prst="rect">
            <a:avLst/>
          </a:prstGeom>
        </p:spPr>
      </p:pic>
      <p:pic>
        <p:nvPicPr>
          <p:cNvPr id="10" name="Picture 9" descr="grande sophi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2600" y="1524000"/>
            <a:ext cx="1181100" cy="1181100"/>
          </a:xfrm>
          <a:prstGeom prst="rect">
            <a:avLst/>
          </a:prstGeom>
        </p:spPr>
      </p:pic>
      <p:pic>
        <p:nvPicPr>
          <p:cNvPr id="11" name="Picture 10" descr="jacques bre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" y="2514600"/>
            <a:ext cx="1209675" cy="1076325"/>
          </a:xfrm>
          <a:prstGeom prst="rect">
            <a:avLst/>
          </a:prstGeom>
        </p:spPr>
      </p:pic>
      <p:pic>
        <p:nvPicPr>
          <p:cNvPr id="12" name="Picture 11" descr="brassens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3048000"/>
            <a:ext cx="1104900" cy="1076325"/>
          </a:xfrm>
          <a:prstGeom prst="rect">
            <a:avLst/>
          </a:prstGeom>
        </p:spPr>
      </p:pic>
      <p:pic>
        <p:nvPicPr>
          <p:cNvPr id="13" name="Picture 12" descr="de palma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8200" y="3810000"/>
            <a:ext cx="1181100" cy="1171575"/>
          </a:xfrm>
          <a:prstGeom prst="rect">
            <a:avLst/>
          </a:prstGeom>
        </p:spPr>
      </p:pic>
      <p:pic>
        <p:nvPicPr>
          <p:cNvPr id="14" name="Picture 13" descr="carla brun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90800" y="4495800"/>
            <a:ext cx="1104900" cy="1104900"/>
          </a:xfrm>
          <a:prstGeom prst="rect">
            <a:avLst/>
          </a:prstGeom>
        </p:spPr>
      </p:pic>
      <p:pic>
        <p:nvPicPr>
          <p:cNvPr id="15" name="Picture 14" descr="maurice chevalier.b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43400" y="4724400"/>
            <a:ext cx="1333500" cy="1333500"/>
          </a:xfrm>
          <a:prstGeom prst="rect">
            <a:avLst/>
          </a:prstGeom>
        </p:spPr>
      </p:pic>
      <p:pic>
        <p:nvPicPr>
          <p:cNvPr id="16" name="Picture 15" descr="linda lemay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29400" y="4800600"/>
            <a:ext cx="11811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Van Gogh Nuit Etoilee.bmp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660" b="466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/>
              <a:t>ART</a:t>
            </a:r>
            <a:endParaRPr lang="en-US" sz="6000" dirty="0"/>
          </a:p>
        </p:txBody>
      </p:sp>
      <p:pic>
        <p:nvPicPr>
          <p:cNvPr id="6" name="Picture 5" descr="Berthe_Morisot_Jeune_fille_au_b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86600" y="4724400"/>
            <a:ext cx="1295400" cy="1636295"/>
          </a:xfrm>
          <a:prstGeom prst="rect">
            <a:avLst/>
          </a:prstGeom>
        </p:spPr>
      </p:pic>
      <p:pic>
        <p:nvPicPr>
          <p:cNvPr id="7" name="Picture 6" descr="CAILLEBOTTERuedeParisSousLaPlui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76400" y="3048000"/>
            <a:ext cx="1605679" cy="1228344"/>
          </a:xfrm>
          <a:prstGeom prst="rect">
            <a:avLst/>
          </a:prstGeom>
        </p:spPr>
      </p:pic>
      <p:pic>
        <p:nvPicPr>
          <p:cNvPr id="8" name="Picture 7" descr="degas_danseus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90800" y="4495800"/>
            <a:ext cx="1587500" cy="2171700"/>
          </a:xfrm>
          <a:prstGeom prst="rect">
            <a:avLst/>
          </a:prstGeom>
        </p:spPr>
      </p:pic>
      <p:pic>
        <p:nvPicPr>
          <p:cNvPr id="9" name="Picture 8" descr="MaryCassattDansLaLog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5800" y="4419600"/>
            <a:ext cx="2438400" cy="1706880"/>
          </a:xfrm>
          <a:prstGeom prst="rect">
            <a:avLst/>
          </a:prstGeom>
        </p:spPr>
      </p:pic>
      <p:pic>
        <p:nvPicPr>
          <p:cNvPr id="10" name="Picture 9" descr="monet_giverny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0"/>
            <a:ext cx="3048000" cy="295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28600"/>
            <a:ext cx="7612063" cy="110013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US" sz="3600" b="1" cap="all" dirty="0" smtClean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Consult grades on-line</a:t>
            </a:r>
            <a: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600" b="1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5175" y="5029200"/>
            <a:ext cx="7612063" cy="1447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www.engrade.com</a:t>
            </a:r>
            <a:endParaRPr kumimoji="0" lang="en-US" sz="2800" b="0" i="0" u="none" strike="noStrike" kern="1200" cap="none" spc="0" normalizeH="0" baseline="0" noProof="0" dirty="0" smtClean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en-US" sz="1050" b="0" i="0" u="none" strike="noStrike" kern="1200" cap="none" spc="0" normalizeH="0" baseline="0" noProof="0" dirty="0" smtClean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www.engrade.com/bmara</a:t>
            </a:r>
            <a:r>
              <a:rPr kumimoji="0" lang="en-US" sz="2800" b="0" i="0" u="none" strike="noStrike" kern="1200" cap="none" spc="0" normalizeH="0" baseline="0" noProof="0" dirty="0" smtClean="0">
                <a:ln>
                  <a:solidFill>
                    <a:schemeClr val="accent1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solidFill>
                  <a:schemeClr val="accent1"/>
                </a:solidFill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332456">
            <a:off x="6113499" y="666594"/>
            <a:ext cx="1485900" cy="50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7800" y="1295400"/>
            <a:ext cx="6054079" cy="34707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1720840"/>
            <a:ext cx="7391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Your flyer contains your name, your secret </a:t>
            </a:r>
            <a:r>
              <a:rPr lang="en-US" sz="2800" dirty="0" err="1" smtClean="0"/>
              <a:t>Engrade</a:t>
            </a:r>
            <a:r>
              <a:rPr lang="en-US" sz="2800" dirty="0" smtClean="0"/>
              <a:t> Access Code, and the URL where you can sign up for an account.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With your Access Code, go to the URL listed, enter each those codes, and create a username/password combination.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Use your username and password to log in anytime and see your classroom information on </a:t>
            </a:r>
            <a:r>
              <a:rPr lang="en-US" sz="2800" dirty="0" err="1" smtClean="0"/>
              <a:t>Engrade</a:t>
            </a:r>
            <a:r>
              <a:rPr lang="en-US" sz="2800" dirty="0" smtClean="0"/>
              <a:t>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AND PARENT 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</TotalTime>
  <Words>345</Words>
  <Application>Microsoft Macintosh PowerPoint</Application>
  <PresentationFormat>On-screen Show (4:3)</PresentationFormat>
  <Paragraphs>82</Paragraphs>
  <Slides>14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Trek</vt:lpstr>
      <vt:lpstr>French 4H and 5AP</vt:lpstr>
      <vt:lpstr>Texts</vt:lpstr>
      <vt:lpstr>Additional resources</vt:lpstr>
      <vt:lpstr>CULTURAL FOCUS:  Paris &amp; normandy</vt:lpstr>
      <vt:lpstr>CINEMA </vt:lpstr>
      <vt:lpstr>MUSIC</vt:lpstr>
      <vt:lpstr>ART</vt:lpstr>
      <vt:lpstr>Slide 8</vt:lpstr>
      <vt:lpstr>STUDENT AND PARENT ACCESS</vt:lpstr>
      <vt:lpstr>Useful websites</vt:lpstr>
      <vt:lpstr>practice</vt:lpstr>
      <vt:lpstr>Listen  Speak  Read </vt:lpstr>
      <vt:lpstr>Create</vt:lpstr>
      <vt:lpstr>Merci!</vt:lpstr>
    </vt:vector>
  </TitlesOfParts>
  <Company>Cohasset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French 4H and 5AP</dc:title>
  <dc:creator>teacher1</dc:creator>
  <cp:lastModifiedBy>Beth Marat</cp:lastModifiedBy>
  <cp:revision>15</cp:revision>
  <dcterms:created xsi:type="dcterms:W3CDTF">2010-09-22T21:05:56Z</dcterms:created>
  <dcterms:modified xsi:type="dcterms:W3CDTF">2010-09-22T21:06:31Z</dcterms:modified>
</cp:coreProperties>
</file>